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</p:sldIdLst>
  <p:sldSz cx="15119350" cy="21383625"/>
  <p:notesSz cx="14224000" cy="20104100"/>
  <p:defaultTextStyle>
    <a:defPPr>
      <a:defRPr lang="fr-DZ"/>
    </a:defPPr>
    <a:lvl1pPr marL="0" algn="l" defTabSz="972043" rtl="0" eaLnBrk="1" latinLnBrk="0" hangingPunct="1">
      <a:defRPr sz="1914" kern="1200">
        <a:solidFill>
          <a:schemeClr val="tx1"/>
        </a:solidFill>
        <a:latin typeface="+mn-lt"/>
        <a:ea typeface="+mn-ea"/>
        <a:cs typeface="+mn-cs"/>
      </a:defRPr>
    </a:lvl1pPr>
    <a:lvl2pPr marL="486020" algn="l" defTabSz="972043" rtl="0" eaLnBrk="1" latinLnBrk="0" hangingPunct="1">
      <a:defRPr sz="1914" kern="1200">
        <a:solidFill>
          <a:schemeClr val="tx1"/>
        </a:solidFill>
        <a:latin typeface="+mn-lt"/>
        <a:ea typeface="+mn-ea"/>
        <a:cs typeface="+mn-cs"/>
      </a:defRPr>
    </a:lvl2pPr>
    <a:lvl3pPr marL="972043" algn="l" defTabSz="972043" rtl="0" eaLnBrk="1" latinLnBrk="0" hangingPunct="1">
      <a:defRPr sz="1914" kern="1200">
        <a:solidFill>
          <a:schemeClr val="tx1"/>
        </a:solidFill>
        <a:latin typeface="+mn-lt"/>
        <a:ea typeface="+mn-ea"/>
        <a:cs typeface="+mn-cs"/>
      </a:defRPr>
    </a:lvl3pPr>
    <a:lvl4pPr marL="1458063" algn="l" defTabSz="972043" rtl="0" eaLnBrk="1" latinLnBrk="0" hangingPunct="1">
      <a:defRPr sz="1914" kern="1200">
        <a:solidFill>
          <a:schemeClr val="tx1"/>
        </a:solidFill>
        <a:latin typeface="+mn-lt"/>
        <a:ea typeface="+mn-ea"/>
        <a:cs typeface="+mn-cs"/>
      </a:defRPr>
    </a:lvl4pPr>
    <a:lvl5pPr marL="1944085" algn="l" defTabSz="972043" rtl="0" eaLnBrk="1" latinLnBrk="0" hangingPunct="1">
      <a:defRPr sz="1914" kern="1200">
        <a:solidFill>
          <a:schemeClr val="tx1"/>
        </a:solidFill>
        <a:latin typeface="+mn-lt"/>
        <a:ea typeface="+mn-ea"/>
        <a:cs typeface="+mn-cs"/>
      </a:defRPr>
    </a:lvl5pPr>
    <a:lvl6pPr marL="2430105" algn="l" defTabSz="972043" rtl="0" eaLnBrk="1" latinLnBrk="0" hangingPunct="1">
      <a:defRPr sz="1914" kern="1200">
        <a:solidFill>
          <a:schemeClr val="tx1"/>
        </a:solidFill>
        <a:latin typeface="+mn-lt"/>
        <a:ea typeface="+mn-ea"/>
        <a:cs typeface="+mn-cs"/>
      </a:defRPr>
    </a:lvl6pPr>
    <a:lvl7pPr marL="2916126" algn="l" defTabSz="972043" rtl="0" eaLnBrk="1" latinLnBrk="0" hangingPunct="1">
      <a:defRPr sz="1914" kern="1200">
        <a:solidFill>
          <a:schemeClr val="tx1"/>
        </a:solidFill>
        <a:latin typeface="+mn-lt"/>
        <a:ea typeface="+mn-ea"/>
        <a:cs typeface="+mn-cs"/>
      </a:defRPr>
    </a:lvl7pPr>
    <a:lvl8pPr marL="3402147" algn="l" defTabSz="972043" rtl="0" eaLnBrk="1" latinLnBrk="0" hangingPunct="1">
      <a:defRPr sz="1914" kern="1200">
        <a:solidFill>
          <a:schemeClr val="tx1"/>
        </a:solidFill>
        <a:latin typeface="+mn-lt"/>
        <a:ea typeface="+mn-ea"/>
        <a:cs typeface="+mn-cs"/>
      </a:defRPr>
    </a:lvl8pPr>
    <a:lvl9pPr marL="3888169" algn="l" defTabSz="972043" rtl="0" eaLnBrk="1" latinLnBrk="0" hangingPunct="1">
      <a:defRPr sz="191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3" userDrawn="1">
          <p15:clr>
            <a:srgbClr val="A4A3A4"/>
          </p15:clr>
        </p15:guide>
        <p15:guide id="2" pos="2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  <a:srgbClr val="D8F3E3"/>
    <a:srgbClr val="00796B"/>
    <a:srgbClr val="D8E6F3"/>
    <a:srgbClr val="B9DAD3"/>
    <a:srgbClr val="00999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7" autoAdjust="0"/>
    <p:restoredTop sz="95196" autoAdjust="0"/>
  </p:normalViewPr>
  <p:slideViewPr>
    <p:cSldViewPr>
      <p:cViewPr>
        <p:scale>
          <a:sx n="95" d="100"/>
          <a:sy n="95" d="100"/>
        </p:scale>
        <p:origin x="720" y="-5272"/>
      </p:cViewPr>
      <p:guideLst>
        <p:guide orient="horz" pos="3063"/>
        <p:guide pos="22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tissam Saadi" userId="5d289ff4e4651c3e" providerId="LiveId" clId="{5F37C55A-2BF0-439D-B239-B8DA21EBE123}"/>
    <pc:docChg chg="undo custSel modSld">
      <pc:chgData name="Ibtissam Saadi" userId="5d289ff4e4651c3e" providerId="LiveId" clId="{5F37C55A-2BF0-439D-B239-B8DA21EBE123}" dt="2024-03-02T08:43:32.896" v="186" actId="1076"/>
      <pc:docMkLst>
        <pc:docMk/>
      </pc:docMkLst>
      <pc:sldChg chg="addSp delSp modSp mod">
        <pc:chgData name="Ibtissam Saadi" userId="5d289ff4e4651c3e" providerId="LiveId" clId="{5F37C55A-2BF0-439D-B239-B8DA21EBE123}" dt="2024-03-02T08:43:32.896" v="186" actId="1076"/>
        <pc:sldMkLst>
          <pc:docMk/>
          <pc:sldMk cId="0" sldId="257"/>
        </pc:sldMkLst>
        <pc:spChg chg="mod">
          <ac:chgData name="Ibtissam Saadi" userId="5d289ff4e4651c3e" providerId="LiveId" clId="{5F37C55A-2BF0-439D-B239-B8DA21EBE123}" dt="2024-02-28T16:32:06.992" v="180" actId="20577"/>
          <ac:spMkLst>
            <pc:docMk/>
            <pc:sldMk cId="0" sldId="257"/>
            <ac:spMk id="234" creationId="{2486FA21-A6F9-4A1B-9B63-05CB14218237}"/>
          </ac:spMkLst>
        </pc:spChg>
        <pc:spChg chg="mod">
          <ac:chgData name="Ibtissam Saadi" userId="5d289ff4e4651c3e" providerId="LiveId" clId="{5F37C55A-2BF0-439D-B239-B8DA21EBE123}" dt="2024-03-02T08:43:32.896" v="186" actId="1076"/>
          <ac:spMkLst>
            <pc:docMk/>
            <pc:sldMk cId="0" sldId="257"/>
            <ac:spMk id="239" creationId="{F99FE2A0-89C3-4877-8885-B9D144188DC7}"/>
          </ac:spMkLst>
        </pc:spChg>
        <pc:spChg chg="del mod">
          <ac:chgData name="Ibtissam Saadi" userId="5d289ff4e4651c3e" providerId="LiveId" clId="{5F37C55A-2BF0-439D-B239-B8DA21EBE123}" dt="2024-02-28T16:27:59.141" v="151" actId="478"/>
          <ac:spMkLst>
            <pc:docMk/>
            <pc:sldMk cId="0" sldId="257"/>
            <ac:spMk id="240" creationId="{A291C8BD-5BC5-4F88-A790-A0A1FA3BD7EC}"/>
          </ac:spMkLst>
        </pc:spChg>
        <pc:spChg chg="mod">
          <ac:chgData name="Ibtissam Saadi" userId="5d289ff4e4651c3e" providerId="LiveId" clId="{5F37C55A-2BF0-439D-B239-B8DA21EBE123}" dt="2024-02-28T16:33:40.705" v="183"/>
          <ac:spMkLst>
            <pc:docMk/>
            <pc:sldMk cId="0" sldId="257"/>
            <ac:spMk id="257" creationId="{A55F46AF-678F-4B13-98F4-78F4AC465B57}"/>
          </ac:spMkLst>
        </pc:spChg>
        <pc:spChg chg="mod">
          <ac:chgData name="Ibtissam Saadi" userId="5d289ff4e4651c3e" providerId="LiveId" clId="{5F37C55A-2BF0-439D-B239-B8DA21EBE123}" dt="2024-02-28T16:28:11.913" v="156" actId="1037"/>
          <ac:spMkLst>
            <pc:docMk/>
            <pc:sldMk cId="0" sldId="257"/>
            <ac:spMk id="264" creationId="{0B2502C9-18C8-4237-A096-6BE204B3BF95}"/>
          </ac:spMkLst>
        </pc:spChg>
        <pc:spChg chg="mod">
          <ac:chgData name="Ibtissam Saadi" userId="5d289ff4e4651c3e" providerId="LiveId" clId="{5F37C55A-2BF0-439D-B239-B8DA21EBE123}" dt="2024-02-27T20:55:16.096" v="120"/>
          <ac:spMkLst>
            <pc:docMk/>
            <pc:sldMk cId="0" sldId="257"/>
            <ac:spMk id="269" creationId="{213EFDCA-81BE-40D1-836E-3EBD0F115DB2}"/>
          </ac:spMkLst>
        </pc:spChg>
        <pc:spChg chg="mod">
          <ac:chgData name="Ibtissam Saadi" userId="5d289ff4e4651c3e" providerId="LiveId" clId="{5F37C55A-2BF0-439D-B239-B8DA21EBE123}" dt="2024-02-27T20:55:20.771" v="127" actId="1035"/>
          <ac:spMkLst>
            <pc:docMk/>
            <pc:sldMk cId="0" sldId="257"/>
            <ac:spMk id="271" creationId="{5534811C-592D-427A-9FE0-E708240F07F4}"/>
          </ac:spMkLst>
        </pc:spChg>
        <pc:spChg chg="mod">
          <ac:chgData name="Ibtissam Saadi" userId="5d289ff4e4651c3e" providerId="LiveId" clId="{5F37C55A-2BF0-439D-B239-B8DA21EBE123}" dt="2024-02-27T20:55:23.487" v="135" actId="1035"/>
          <ac:spMkLst>
            <pc:docMk/>
            <pc:sldMk cId="0" sldId="257"/>
            <ac:spMk id="273" creationId="{074A24C9-89EC-4955-8122-F9C073C7A63B}"/>
          </ac:spMkLst>
        </pc:spChg>
        <pc:spChg chg="mod">
          <ac:chgData name="Ibtissam Saadi" userId="5d289ff4e4651c3e" providerId="LiveId" clId="{5F37C55A-2BF0-439D-B239-B8DA21EBE123}" dt="2024-02-28T16:29:46.798" v="169" actId="20577"/>
          <ac:spMkLst>
            <pc:docMk/>
            <pc:sldMk cId="0" sldId="257"/>
            <ac:spMk id="279" creationId="{77B8EB18-9D0E-42CB-BE14-0E982BB05EA2}"/>
          </ac:spMkLst>
        </pc:spChg>
        <pc:spChg chg="mod">
          <ac:chgData name="Ibtissam Saadi" userId="5d289ff4e4651c3e" providerId="LiveId" clId="{5F37C55A-2BF0-439D-B239-B8DA21EBE123}" dt="2024-02-28T16:28:54.488" v="157"/>
          <ac:spMkLst>
            <pc:docMk/>
            <pc:sldMk cId="0" sldId="257"/>
            <ac:spMk id="280" creationId="{C66816FF-56DD-4200-94C0-A1DD20E941D5}"/>
          </ac:spMkLst>
        </pc:spChg>
        <pc:spChg chg="add mod ord">
          <ac:chgData name="Ibtissam Saadi" userId="5d289ff4e4651c3e" providerId="LiveId" clId="{5F37C55A-2BF0-439D-B239-B8DA21EBE123}" dt="2024-02-28T16:31:11.083" v="179" actId="20577"/>
          <ac:spMkLst>
            <pc:docMk/>
            <pc:sldMk cId="0" sldId="257"/>
            <ac:spMk id="281" creationId="{BAF7D857-C482-4516-9501-33060AAD54A0}"/>
          </ac:spMkLst>
        </pc:spChg>
        <pc:grpChg chg="add mod">
          <ac:chgData name="Ibtissam Saadi" userId="5d289ff4e4651c3e" providerId="LiveId" clId="{5F37C55A-2BF0-439D-B239-B8DA21EBE123}" dt="2024-02-28T16:30:42.439" v="172" actId="1036"/>
          <ac:grpSpMkLst>
            <pc:docMk/>
            <pc:sldMk cId="0" sldId="257"/>
            <ac:grpSpMk id="278" creationId="{296BDB74-41FD-4507-8F58-5739E06566C4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2917" y="3525937"/>
            <a:ext cx="683306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05839" y="6369432"/>
            <a:ext cx="562723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1945" y="2616019"/>
            <a:ext cx="34969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40035" y="2616019"/>
            <a:ext cx="34969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1945" y="454962"/>
            <a:ext cx="723501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1945" y="2616019"/>
            <a:ext cx="723501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33227" y="10577803"/>
            <a:ext cx="2572450" cy="294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1945" y="10577803"/>
            <a:ext cx="1848948" cy="294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788012" y="10577803"/>
            <a:ext cx="1848948" cy="294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doi.org/10.3390/designs9020045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EB9A593C-DA97-4D9A-8874-6101A14F1658}"/>
              </a:ext>
            </a:extLst>
          </p:cNvPr>
          <p:cNvSpPr/>
          <p:nvPr/>
        </p:nvSpPr>
        <p:spPr>
          <a:xfrm>
            <a:off x="0" y="20505384"/>
            <a:ext cx="15117643" cy="187553"/>
          </a:xfrm>
          <a:prstGeom prst="rect">
            <a:avLst/>
          </a:prstGeom>
          <a:solidFill>
            <a:srgbClr val="002855"/>
          </a:solidFill>
          <a:ln>
            <a:solidFill>
              <a:srgbClr val="00285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5534811C-592D-427A-9FE0-E708240F07F4}"/>
              </a:ext>
            </a:extLst>
          </p:cNvPr>
          <p:cNvSpPr txBox="1"/>
          <p:nvPr/>
        </p:nvSpPr>
        <p:spPr>
          <a:xfrm>
            <a:off x="2243950" y="2734538"/>
            <a:ext cx="2124187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2240" algn="just">
              <a:lnSpc>
                <a:spcPts val="2110"/>
              </a:lnSpc>
            </a:pPr>
            <a:r>
              <a:rPr lang="en-GB" sz="25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 MT"/>
              </a:rPr>
              <a:t>Aditya Chaudhary,</a:t>
            </a:r>
            <a:r>
              <a:rPr lang="en-GB" sz="25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 MT"/>
              </a:rPr>
              <a:t> Saadi Ibtissam, </a:t>
            </a:r>
            <a:r>
              <a:rPr lang="en-GB" sz="25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 MT"/>
              </a:rPr>
              <a:t>Douglas W.</a:t>
            </a:r>
            <a:r>
              <a:rPr lang="en-GB" sz="25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 MT"/>
              </a:rPr>
              <a:t> </a:t>
            </a:r>
            <a:r>
              <a:rPr lang="en-GB" sz="25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 MT"/>
              </a:rPr>
              <a:t>Cunningham</a:t>
            </a:r>
            <a:endParaRPr lang="en-GB" sz="2500" dirty="0">
              <a:solidFill>
                <a:schemeClr val="tx1">
                  <a:lumMod val="75000"/>
                  <a:lumOff val="25000"/>
                </a:schemeClr>
              </a:solidFill>
              <a:cs typeface="Arial MT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074A24C9-89EC-4955-8122-F9C073C7A63B}"/>
              </a:ext>
            </a:extLst>
          </p:cNvPr>
          <p:cNvSpPr txBox="1"/>
          <p:nvPr/>
        </p:nvSpPr>
        <p:spPr>
          <a:xfrm>
            <a:off x="-5300611" y="3115445"/>
            <a:ext cx="25720572" cy="360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2585" algn="ctr" rtl="1">
              <a:lnSpc>
                <a:spcPts val="1750"/>
              </a:lnSpc>
            </a:pPr>
            <a:r>
              <a:rPr lang="en-GB" sz="2400" i="1" spc="-5" noProof="1">
                <a:solidFill>
                  <a:schemeClr val="tx1">
                    <a:lumMod val="75000"/>
                    <a:lumOff val="25000"/>
                  </a:schemeClr>
                </a:solidFill>
                <a:cs typeface="Arial MT"/>
              </a:rPr>
              <a:t>Department of Graphical Systems, Univ. BTU Cottbus-Senftenberg, Cottbus, Germany</a:t>
            </a:r>
            <a:endParaRPr lang="en-GB" sz="2400" i="1" noProof="1">
              <a:solidFill>
                <a:schemeClr val="tx1">
                  <a:lumMod val="75000"/>
                  <a:lumOff val="25000"/>
                </a:schemeClr>
              </a:solidFill>
              <a:cs typeface="Arial M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EDC20-AECA-4FD9-A6A0-0D43F9863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3" y="176212"/>
            <a:ext cx="2980537" cy="2448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C0563-89AC-480A-B53E-5C4CA1D3A377}"/>
              </a:ext>
            </a:extLst>
          </p:cNvPr>
          <p:cNvSpPr txBox="1"/>
          <p:nvPr/>
        </p:nvSpPr>
        <p:spPr>
          <a:xfrm>
            <a:off x="3292475" y="165736"/>
            <a:ext cx="8415290" cy="2448876"/>
          </a:xfrm>
          <a:prstGeom prst="rect">
            <a:avLst/>
          </a:prstGeom>
          <a:solidFill>
            <a:srgbClr val="002855"/>
          </a:solidFill>
          <a:ln>
            <a:solidFill>
              <a:srgbClr val="B9DAD3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fr-D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15510-2C07-48CC-9664-2E88163B3D5F}"/>
              </a:ext>
            </a:extLst>
          </p:cNvPr>
          <p:cNvSpPr txBox="1"/>
          <p:nvPr/>
        </p:nvSpPr>
        <p:spPr>
          <a:xfrm>
            <a:off x="3719261" y="628029"/>
            <a:ext cx="7152142" cy="1200329"/>
          </a:xfrm>
          <a:prstGeom prst="rect">
            <a:avLst/>
          </a:prstGeom>
          <a:solidFill>
            <a:srgbClr val="0028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Extending Lightweight Driver FER: A Video-Based Approach</a:t>
            </a:r>
            <a:endParaRPr lang="fr-DZ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EF424-2287-41D2-8BB5-945EB01959A8}"/>
              </a:ext>
            </a:extLst>
          </p:cNvPr>
          <p:cNvSpPr txBox="1"/>
          <p:nvPr/>
        </p:nvSpPr>
        <p:spPr>
          <a:xfrm>
            <a:off x="146413" y="20671698"/>
            <a:ext cx="3048000" cy="68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Contact :</a:t>
            </a:r>
          </a:p>
          <a:p>
            <a:r>
              <a:rPr lang="en-GB" dirty="0" err="1"/>
              <a:t>chaudadi@b-tu.de</a:t>
            </a:r>
            <a:endParaRPr lang="fr-D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50344-4D33-4C58-99C3-D269E5B9D93C}"/>
              </a:ext>
            </a:extLst>
          </p:cNvPr>
          <p:cNvSpPr txBox="1"/>
          <p:nvPr/>
        </p:nvSpPr>
        <p:spPr>
          <a:xfrm>
            <a:off x="202869" y="4325007"/>
            <a:ext cx="10100005" cy="2785378"/>
          </a:xfrm>
          <a:prstGeom prst="rect">
            <a:avLst/>
          </a:prstGeom>
          <a:solidFill>
            <a:srgbClr val="D8E6F3"/>
          </a:solidFill>
          <a:ln w="57150">
            <a:solidFill>
              <a:srgbClr val="D8E6F3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500" dirty="0"/>
              <a:t>Uddin (2025) [1] presents the DALDL model, optimized for efficient facial emotion recognition (FER) in real-time ADAS. This research extends DALDL by integrating temporal aggregation for video-based FER, enhancing dynamic emotion detection.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dirty="0"/>
              <a:t>Leverages SqueezeNext with DAC block.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dirty="0"/>
              <a:t>Compact: 0.75M params, 3.9ms inference.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dirty="0"/>
              <a:t>Handles 3-5 frame video sequences.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49B4A6A-72B2-458A-879C-0946B1E853F9}"/>
              </a:ext>
            </a:extLst>
          </p:cNvPr>
          <p:cNvSpPr txBox="1"/>
          <p:nvPr/>
        </p:nvSpPr>
        <p:spPr>
          <a:xfrm>
            <a:off x="202869" y="7808917"/>
            <a:ext cx="9833115" cy="1631216"/>
          </a:xfrm>
          <a:prstGeom prst="rect">
            <a:avLst/>
          </a:prstGeom>
          <a:solidFill>
            <a:srgbClr val="D8E6F3"/>
          </a:solidFill>
          <a:ln w="57150">
            <a:solidFill>
              <a:srgbClr val="D8E6F3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2500" dirty="0"/>
              <a:t>DALDL processes static images, missing temporal dynamics of driver emotions. Can video-based FER with temporal aggregation enhance ADAS reliability by capturing expression transitions in real-world driving scenarios?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0594AB-547D-40A7-96E3-768ACCE87DB2}"/>
              </a:ext>
            </a:extLst>
          </p:cNvPr>
          <p:cNvSpPr txBox="1"/>
          <p:nvPr/>
        </p:nvSpPr>
        <p:spPr>
          <a:xfrm>
            <a:off x="5552684" y="10105811"/>
            <a:ext cx="9370215" cy="3170099"/>
          </a:xfrm>
          <a:prstGeom prst="rect">
            <a:avLst/>
          </a:prstGeom>
          <a:solidFill>
            <a:srgbClr val="D8E6F3"/>
          </a:solidFill>
          <a:ln w="57150">
            <a:solidFill>
              <a:srgbClr val="D8E6F3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b="1" dirty="0"/>
              <a:t>Objective:</a:t>
            </a:r>
            <a:r>
              <a:rPr lang="en-US" sz="2500" dirty="0"/>
              <a:t> Process 3-5 frame videos with DALDL.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b="1" dirty="0"/>
              <a:t>Approach:</a:t>
            </a:r>
            <a:r>
              <a:rPr lang="en-US" sz="2500" dirty="0"/>
              <a:t> DALDL for spatial features, 1D Conv for temporal aggregation, </a:t>
            </a:r>
            <a:r>
              <a:rPr lang="en-US" sz="2500"/>
              <a:t>classify 6 </a:t>
            </a:r>
            <a:r>
              <a:rPr lang="en-US" sz="2500" dirty="0"/>
              <a:t>emotions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b="1" dirty="0"/>
              <a:t>Why DALDL?</a:t>
            </a:r>
            <a:r>
              <a:rPr lang="en-US" sz="2500" dirty="0"/>
              <a:t> Lightweight, accurate, ADAS-fit.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b="1" dirty="0"/>
              <a:t>Dataset:</a:t>
            </a:r>
            <a:r>
              <a:rPr lang="en-US" sz="2500" dirty="0"/>
              <a:t> KMU-FED (drivers’ FEs, NIR camera).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b="1" dirty="0"/>
              <a:t>Data Prep:</a:t>
            </a:r>
            <a:r>
              <a:rPr lang="en-US" sz="2500" dirty="0"/>
              <a:t> Group 3-5 frames into sequences; preprocess with resizing, equalization, grayscale conversion, and normalization.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b="1" dirty="0"/>
              <a:t>Training:</a:t>
            </a:r>
            <a:r>
              <a:rPr lang="en-US" sz="2500" dirty="0"/>
              <a:t> 80-20 split, 100 epochs, Adam.</a:t>
            </a:r>
            <a:endParaRPr lang="fr-DZ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E42A9-7B0D-46F7-8C60-2B2CABCD40DB}"/>
              </a:ext>
            </a:extLst>
          </p:cNvPr>
          <p:cNvSpPr txBox="1"/>
          <p:nvPr/>
        </p:nvSpPr>
        <p:spPr>
          <a:xfrm>
            <a:off x="2376119" y="20671698"/>
            <a:ext cx="12743232" cy="20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References : [1] </a:t>
            </a:r>
            <a:r>
              <a:rPr lang="en-US" dirty="0"/>
              <a:t>Uddin, J. A Novel Lightweight Deep Learning Approach for Drivers’ Facial Expression Detection. </a:t>
            </a:r>
            <a:r>
              <a:rPr lang="en-US" i="1" dirty="0"/>
              <a:t>Designs</a:t>
            </a:r>
            <a:r>
              <a:rPr lang="en-US" dirty="0"/>
              <a:t> </a:t>
            </a:r>
            <a:r>
              <a:rPr lang="en-US" b="1" dirty="0"/>
              <a:t>2025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, 45. </a:t>
            </a:r>
            <a:r>
              <a:rPr lang="en-US" dirty="0">
                <a:hlinkClick r:id="rId3"/>
              </a:rPr>
              <a:t>https://doi.org/10.3390/designs9020045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sz="2400" dirty="0"/>
            </a:br>
            <a:endParaRPr lang="fr-DZ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FD1FF-4443-4C74-8BA1-C8CE8FF32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075" y="360848"/>
            <a:ext cx="2978192" cy="210136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35747A1-8BD7-C85E-0EF7-EBCE43362B38}"/>
              </a:ext>
            </a:extLst>
          </p:cNvPr>
          <p:cNvSpPr/>
          <p:nvPr/>
        </p:nvSpPr>
        <p:spPr>
          <a:xfrm>
            <a:off x="202870" y="3529752"/>
            <a:ext cx="4508925" cy="758949"/>
          </a:xfrm>
          <a:prstGeom prst="round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INTRODUCTION</a:t>
            </a:r>
            <a:endParaRPr lang="fr-DZ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A68A616-57E2-1BAC-76A4-852332BF7882}"/>
              </a:ext>
            </a:extLst>
          </p:cNvPr>
          <p:cNvSpPr/>
          <p:nvPr/>
        </p:nvSpPr>
        <p:spPr>
          <a:xfrm>
            <a:off x="175201" y="7049968"/>
            <a:ext cx="5503537" cy="758949"/>
          </a:xfrm>
          <a:prstGeom prst="round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RESEARCH QUESTION</a:t>
            </a:r>
            <a:endParaRPr lang="fr-DZ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5F9C32-C219-372C-C503-843871EB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425" y="4208388"/>
            <a:ext cx="4508925" cy="30059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847532-1CD8-2555-89BB-6E9F0417F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7" b="18030"/>
          <a:stretch>
            <a:fillRect/>
          </a:stretch>
        </p:blipFill>
        <p:spPr>
          <a:xfrm>
            <a:off x="10063652" y="7460026"/>
            <a:ext cx="5055698" cy="2278276"/>
          </a:xfrm>
          <a:prstGeom prst="rect">
            <a:avLst/>
          </a:prstGeom>
        </p:spPr>
      </p:pic>
      <p:pic>
        <p:nvPicPr>
          <p:cNvPr id="14" name="Picture 13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7D00EC0D-F2B1-96DF-6F77-60A9AE533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341" y="17276205"/>
            <a:ext cx="4498962" cy="3116084"/>
          </a:xfrm>
          <a:prstGeom prst="rect">
            <a:avLst/>
          </a:prstGeom>
        </p:spPr>
      </p:pic>
      <p:pic>
        <p:nvPicPr>
          <p:cNvPr id="17" name="Picture 16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E464C1B6-060F-7DD8-F522-D6BD67CB5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68" y="17261078"/>
            <a:ext cx="4525183" cy="30680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6FE8D0-1BFA-9DA1-5DE3-CF22F51FA600}"/>
              </a:ext>
            </a:extLst>
          </p:cNvPr>
          <p:cNvSpPr txBox="1"/>
          <p:nvPr/>
        </p:nvSpPr>
        <p:spPr>
          <a:xfrm>
            <a:off x="196451" y="14434279"/>
            <a:ext cx="5532325" cy="2785378"/>
          </a:xfrm>
          <a:prstGeom prst="rect">
            <a:avLst/>
          </a:prstGeom>
          <a:solidFill>
            <a:srgbClr val="D8E6F3"/>
          </a:solidFill>
          <a:ln w="57150">
            <a:solidFill>
              <a:srgbClr val="D8E6F3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/>
              <a:t>Progressive Training Results</a:t>
            </a:r>
          </a:p>
          <a:p>
            <a:r>
              <a:rPr lang="en-US" sz="2500" dirty="0"/>
              <a:t>Phase 1 (Binary): Achieved 54.29% accuracy.</a:t>
            </a:r>
          </a:p>
          <a:p>
            <a:r>
              <a:rPr lang="en-US" sz="2500" dirty="0"/>
              <a:t>Phase 2 (Four emotions): Achieved 84.51% accuracy.</a:t>
            </a:r>
          </a:p>
          <a:p>
            <a:r>
              <a:rPr lang="en-US" sz="2500" dirty="0"/>
              <a:t>Phase 3 (All emotions): Achieved 98.99% accuracy (10.09% above 88.9% baseline).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305DBCC-0CC7-7E5E-3612-7088656891B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0088"/>
          <a:stretch>
            <a:fillRect/>
          </a:stretch>
        </p:blipFill>
        <p:spPr>
          <a:xfrm>
            <a:off x="5805951" y="13360581"/>
            <a:ext cx="4181313" cy="391562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6A43A4-90AB-CB12-BA58-45A40D7997EB}"/>
              </a:ext>
            </a:extLst>
          </p:cNvPr>
          <p:cNvSpPr/>
          <p:nvPr/>
        </p:nvSpPr>
        <p:spPr>
          <a:xfrm>
            <a:off x="5615277" y="9374743"/>
            <a:ext cx="4508925" cy="758949"/>
          </a:xfrm>
          <a:prstGeom prst="round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  METHODOLOGY</a:t>
            </a:r>
            <a:endParaRPr lang="fr-DZ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3D72D3-797C-D85E-CF0F-3141B80D7AC5}"/>
              </a:ext>
            </a:extLst>
          </p:cNvPr>
          <p:cNvSpPr/>
          <p:nvPr/>
        </p:nvSpPr>
        <p:spPr>
          <a:xfrm>
            <a:off x="206427" y="13641492"/>
            <a:ext cx="4508925" cy="758949"/>
          </a:xfrm>
          <a:prstGeom prst="round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1F997-4146-6547-5055-9DD381DA0F80}"/>
              </a:ext>
            </a:extLst>
          </p:cNvPr>
          <p:cNvSpPr txBox="1"/>
          <p:nvPr/>
        </p:nvSpPr>
        <p:spPr>
          <a:xfrm>
            <a:off x="10302874" y="14570919"/>
            <a:ext cx="4620025" cy="5093702"/>
          </a:xfrm>
          <a:prstGeom prst="rect">
            <a:avLst/>
          </a:prstGeom>
          <a:solidFill>
            <a:srgbClr val="D8E6F3"/>
          </a:solidFill>
          <a:ln w="57150">
            <a:solidFill>
              <a:srgbClr val="D8E6F3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b="1" dirty="0"/>
              <a:t>Conclusion: </a:t>
            </a:r>
            <a:r>
              <a:rPr lang="en-US" sz="2500" dirty="0"/>
              <a:t>This demonstrates the effectiveness of combining video-based temporal processing with lightweight deep learning architectures for robust performance in dynamic driving environments.</a:t>
            </a:r>
            <a:endParaRPr lang="en-US" sz="25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b="1" dirty="0"/>
              <a:t>Future Work: </a:t>
            </a:r>
            <a:r>
              <a:rPr lang="en-US" sz="2500" dirty="0"/>
              <a:t>Optimize the model's inference time through techniques like quantization and pruning to meet real-time ADAS requirements under 5ms.</a:t>
            </a:r>
            <a:endParaRPr lang="fr-DZ" sz="25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848E756-C823-621A-20C6-E11FB23C5BA3}"/>
              </a:ext>
            </a:extLst>
          </p:cNvPr>
          <p:cNvSpPr/>
          <p:nvPr/>
        </p:nvSpPr>
        <p:spPr>
          <a:xfrm>
            <a:off x="10372342" y="13690829"/>
            <a:ext cx="4508925" cy="821740"/>
          </a:xfrm>
          <a:prstGeom prst="round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Conclusion and Future Work</a:t>
            </a:r>
          </a:p>
        </p:txBody>
      </p:sp>
      <p:pic>
        <p:nvPicPr>
          <p:cNvPr id="34" name="Picture 33" descr="A diagram of a training pipeline&#10;&#10;AI-generated content may be incorrect.">
            <a:extLst>
              <a:ext uri="{FF2B5EF4-FFF2-40B4-BE49-F238E27FC236}">
                <a16:creationId xmlns:a16="http://schemas.microsoft.com/office/drawing/2014/main" id="{1B924671-E851-E8FA-2B31-47BDC00042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2" y="9721259"/>
            <a:ext cx="5503537" cy="3669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27496</TotalTime>
  <Words>353</Words>
  <Application>Microsoft Macintosh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MT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Driver's Facial Expression Recognition: Enhancing Road Safety through Advanced Technology</dc:title>
  <dc:subject>Computer Science [cs], Computer Science [cs]/Artificial Intelligence [cs.AI]</dc:subject>
  <dc:creator>Ibtissam Saadi, Douglas W. Cunningham, Yassin El Hillali, Abdelmalik Taleb-Ahmed, Abdenour Hadid</dc:creator>
  <cp:keywords>Driver facial expression recognition, emotion recognition of driver, computer vision, driving safety</cp:keywords>
  <cp:lastModifiedBy>Aditya Chaudhary</cp:lastModifiedBy>
  <cp:revision>51</cp:revision>
  <cp:lastPrinted>2025-07-15T01:02:19Z</cp:lastPrinted>
  <dcterms:created xsi:type="dcterms:W3CDTF">2024-02-27T18:48:50Z</dcterms:created>
  <dcterms:modified xsi:type="dcterms:W3CDTF">2025-07-15T15:02:21Z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2024-02-19T00:00:00Z</vt:filetime>
  </property>
  <property fmtid="{D5CDD505-2E9C-101B-9397-08002B2CF9AE}" pid="3" name="Creator">
    <vt:lpwstr>HAL</vt:lpwstr>
  </property>
  <property fmtid="{D5CDD505-2E9C-101B-9397-08002B2CF9AE}" pid="4" name="LastSaved">
    <vt:filetime>2024-02-19T00:00:00Z</vt:filetime>
  </property>
</Properties>
</file>